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HK Grotesk Bold" charset="1" panose="00000800000000000000"/>
      <p:regular r:id="rId20"/>
    </p:embeddedFont>
    <p:embeddedFont>
      <p:font typeface="HK Grotesk Medium" charset="1" panose="00000600000000000000"/>
      <p:regular r:id="rId21"/>
    </p:embeddedFont>
    <p:embeddedFont>
      <p:font typeface="Open Sans Extra Bold" charset="1" panose="020B0906030804020204"/>
      <p:regular r:id="rId22"/>
    </p:embeddedFont>
    <p:embeddedFont>
      <p:font typeface="HK Grotesk Bold Italics" charset="1" panose="00000800000000000000"/>
      <p:regular r:id="rId23"/>
    </p:embeddedFont>
    <p:embeddedFont>
      <p:font typeface="HK Grotesk" charset="1" panose="000005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9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4473" y="580387"/>
            <a:ext cx="10163356" cy="9126225"/>
          </a:xfrm>
          <a:custGeom>
            <a:avLst/>
            <a:gdLst/>
            <a:ahLst/>
            <a:cxnLst/>
            <a:rect r="r" b="b" t="t" l="l"/>
            <a:pathLst>
              <a:path h="9126225" w="10163356">
                <a:moveTo>
                  <a:pt x="0" y="0"/>
                </a:moveTo>
                <a:lnTo>
                  <a:pt x="10163356" y="0"/>
                </a:lnTo>
                <a:lnTo>
                  <a:pt x="10163356" y="9126226"/>
                </a:lnTo>
                <a:lnTo>
                  <a:pt x="0" y="9126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75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605977" y="3156517"/>
            <a:ext cx="4502939" cy="4502921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61238" t="-76917" r="-110851" b="-4532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9489526" y="1247775"/>
            <a:ext cx="7769774" cy="3929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192"/>
              </a:lnSpc>
            </a:pPr>
            <a:r>
              <a:rPr lang="en-US" sz="10400">
                <a:solidFill>
                  <a:srgbClr val="FFFFFF"/>
                </a:solidFill>
                <a:latin typeface="HK Grotesk Bold"/>
              </a:rPr>
              <a:t>Classificação de risco de crédito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374644" y="5827808"/>
            <a:ext cx="6884656" cy="1337416"/>
            <a:chOff x="0" y="0"/>
            <a:chExt cx="9179542" cy="178322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902775"/>
              <a:ext cx="9179542" cy="8804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55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C23219"/>
                  </a:solidFill>
                  <a:latin typeface="HK Grotesk Medium"/>
                </a:rPr>
                <a:t>Andressa Henrique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76200"/>
              <a:ext cx="9179542" cy="880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5599"/>
                </a:lnSpc>
                <a:spcBef>
                  <a:spcPct val="0"/>
                </a:spcBef>
              </a:pPr>
              <a:r>
                <a:rPr lang="en-US" sz="3999" strike="noStrike" u="none">
                  <a:solidFill>
                    <a:srgbClr val="C23219"/>
                  </a:solidFill>
                  <a:latin typeface="HK Grotesk Medium"/>
                </a:rPr>
                <a:t>Anderson Pinto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96247" y="0"/>
            <a:ext cx="4309627" cy="10474159"/>
            <a:chOff x="0" y="0"/>
            <a:chExt cx="5746169" cy="1396554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6280" t="0" r="36280" b="0"/>
            <a:stretch>
              <a:fillRect/>
            </a:stretch>
          </p:blipFill>
          <p:spPr>
            <a:xfrm flipH="false" flipV="false">
              <a:off x="0" y="0"/>
              <a:ext cx="5746169" cy="13965546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-5400000">
            <a:off x="9505892" y="-1869545"/>
            <a:ext cx="10890336" cy="9779019"/>
          </a:xfrm>
          <a:custGeom>
            <a:avLst/>
            <a:gdLst/>
            <a:ahLst/>
            <a:cxnLst/>
            <a:rect r="r" b="b" t="t" l="l"/>
            <a:pathLst>
              <a:path h="9779019" w="10890336">
                <a:moveTo>
                  <a:pt x="0" y="0"/>
                </a:moveTo>
                <a:lnTo>
                  <a:pt x="10890336" y="0"/>
                </a:lnTo>
                <a:lnTo>
                  <a:pt x="10890336" y="9779020"/>
                </a:lnTo>
                <a:lnTo>
                  <a:pt x="0" y="9779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2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151129" y="0"/>
            <a:ext cx="5599862" cy="559986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789098" y="0"/>
            <a:ext cx="7676854" cy="10287000"/>
            <a:chOff x="0" y="0"/>
            <a:chExt cx="2021888" cy="2709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21887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21887">
                  <a:moveTo>
                    <a:pt x="0" y="0"/>
                  </a:moveTo>
                  <a:lnTo>
                    <a:pt x="2021887" y="0"/>
                  </a:lnTo>
                  <a:lnTo>
                    <a:pt x="202188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9525"/>
              <a:ext cx="2021888" cy="26998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1028700"/>
            <a:ext cx="8493591" cy="8714843"/>
          </a:xfrm>
          <a:custGeom>
            <a:avLst/>
            <a:gdLst/>
            <a:ahLst/>
            <a:cxnLst/>
            <a:rect r="r" b="b" t="t" l="l"/>
            <a:pathLst>
              <a:path h="8714843" w="8493591">
                <a:moveTo>
                  <a:pt x="0" y="0"/>
                </a:moveTo>
                <a:lnTo>
                  <a:pt x="8493591" y="0"/>
                </a:lnTo>
                <a:lnTo>
                  <a:pt x="8493591" y="8714843"/>
                </a:lnTo>
                <a:lnTo>
                  <a:pt x="0" y="87148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497418" y="2044990"/>
            <a:ext cx="4907285" cy="754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59"/>
              </a:lnSpc>
            </a:pPr>
            <a:r>
              <a:rPr lang="en-US" sz="4399">
                <a:solidFill>
                  <a:srgbClr val="000000"/>
                </a:solidFill>
                <a:latin typeface="HK Grotesk Bold"/>
              </a:rPr>
              <a:t>Regressão Logística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218987" y="2953290"/>
            <a:ext cx="3464146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4929"/>
                </a:solidFill>
                <a:latin typeface="HK Grotesk"/>
              </a:rPr>
              <a:t>Curva ROC: 77%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372352" y="0"/>
            <a:ext cx="5032351" cy="10287000"/>
          </a:xfrm>
          <a:custGeom>
            <a:avLst/>
            <a:gdLst/>
            <a:ahLst/>
            <a:cxnLst/>
            <a:rect r="r" b="b" t="t" l="l"/>
            <a:pathLst>
              <a:path h="10287000" w="5032351">
                <a:moveTo>
                  <a:pt x="0" y="0"/>
                </a:moveTo>
                <a:lnTo>
                  <a:pt x="5032351" y="0"/>
                </a:lnTo>
                <a:lnTo>
                  <a:pt x="50323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441" t="0" r="-8397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9505892" y="-1869545"/>
            <a:ext cx="10890336" cy="9779019"/>
          </a:xfrm>
          <a:custGeom>
            <a:avLst/>
            <a:gdLst/>
            <a:ahLst/>
            <a:cxnLst/>
            <a:rect r="r" b="b" t="t" l="l"/>
            <a:pathLst>
              <a:path h="9779019" w="10890336">
                <a:moveTo>
                  <a:pt x="0" y="0"/>
                </a:moveTo>
                <a:lnTo>
                  <a:pt x="10890336" y="0"/>
                </a:lnTo>
                <a:lnTo>
                  <a:pt x="10890336" y="9779020"/>
                </a:lnTo>
                <a:lnTo>
                  <a:pt x="0" y="9779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2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151129" y="0"/>
            <a:ext cx="5599862" cy="559986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789098" y="0"/>
            <a:ext cx="7676854" cy="10287000"/>
            <a:chOff x="0" y="0"/>
            <a:chExt cx="2021888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21887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21887">
                  <a:moveTo>
                    <a:pt x="0" y="0"/>
                  </a:moveTo>
                  <a:lnTo>
                    <a:pt x="2021887" y="0"/>
                  </a:lnTo>
                  <a:lnTo>
                    <a:pt x="202188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2021888" cy="26998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28700" y="1028700"/>
            <a:ext cx="9601200" cy="8229600"/>
          </a:xfrm>
          <a:custGeom>
            <a:avLst/>
            <a:gdLst/>
            <a:ahLst/>
            <a:cxnLst/>
            <a:rect r="r" b="b" t="t" l="l"/>
            <a:pathLst>
              <a:path h="8229600" w="9601200">
                <a:moveTo>
                  <a:pt x="0" y="0"/>
                </a:moveTo>
                <a:lnTo>
                  <a:pt x="9601200" y="0"/>
                </a:lnTo>
                <a:lnTo>
                  <a:pt x="96012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497418" y="1587928"/>
            <a:ext cx="4907285" cy="754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59"/>
              </a:lnSpc>
            </a:pPr>
            <a:r>
              <a:rPr lang="en-US" sz="4399">
                <a:solidFill>
                  <a:srgbClr val="000000"/>
                </a:solidFill>
                <a:latin typeface="HK Grotesk Bold"/>
              </a:rPr>
              <a:t>Árvore de Decisão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35815" y="2696488"/>
            <a:ext cx="3511199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4929"/>
                </a:solidFill>
                <a:latin typeface="HK Grotesk"/>
              </a:rPr>
              <a:t>Acurácia: 71,19%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35815" y="3431631"/>
            <a:ext cx="3511199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4929"/>
                </a:solidFill>
                <a:latin typeface="HK Grotesk"/>
              </a:rPr>
              <a:t>Precisão: 75,41%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372352" y="0"/>
            <a:ext cx="5032351" cy="10287000"/>
          </a:xfrm>
          <a:custGeom>
            <a:avLst/>
            <a:gdLst/>
            <a:ahLst/>
            <a:cxnLst/>
            <a:rect r="r" b="b" t="t" l="l"/>
            <a:pathLst>
              <a:path h="10287000" w="5032351">
                <a:moveTo>
                  <a:pt x="0" y="0"/>
                </a:moveTo>
                <a:lnTo>
                  <a:pt x="5032351" y="0"/>
                </a:lnTo>
                <a:lnTo>
                  <a:pt x="50323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441" t="0" r="-8397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9505892" y="-1869545"/>
            <a:ext cx="10890336" cy="9779019"/>
          </a:xfrm>
          <a:custGeom>
            <a:avLst/>
            <a:gdLst/>
            <a:ahLst/>
            <a:cxnLst/>
            <a:rect r="r" b="b" t="t" l="l"/>
            <a:pathLst>
              <a:path h="9779019" w="10890336">
                <a:moveTo>
                  <a:pt x="0" y="0"/>
                </a:moveTo>
                <a:lnTo>
                  <a:pt x="10890336" y="0"/>
                </a:lnTo>
                <a:lnTo>
                  <a:pt x="10890336" y="9779020"/>
                </a:lnTo>
                <a:lnTo>
                  <a:pt x="0" y="9779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2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151129" y="0"/>
            <a:ext cx="5599862" cy="559986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789098" y="0"/>
            <a:ext cx="7676854" cy="10287000"/>
            <a:chOff x="0" y="0"/>
            <a:chExt cx="2021888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21887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21887">
                  <a:moveTo>
                    <a:pt x="0" y="0"/>
                  </a:moveTo>
                  <a:lnTo>
                    <a:pt x="2021887" y="0"/>
                  </a:lnTo>
                  <a:lnTo>
                    <a:pt x="202188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2021888" cy="26998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28700" y="1028700"/>
            <a:ext cx="8020668" cy="8229600"/>
          </a:xfrm>
          <a:custGeom>
            <a:avLst/>
            <a:gdLst/>
            <a:ahLst/>
            <a:cxnLst/>
            <a:rect r="r" b="b" t="t" l="l"/>
            <a:pathLst>
              <a:path h="8229600" w="8020668">
                <a:moveTo>
                  <a:pt x="0" y="0"/>
                </a:moveTo>
                <a:lnTo>
                  <a:pt x="8020668" y="0"/>
                </a:lnTo>
                <a:lnTo>
                  <a:pt x="802066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497418" y="2044990"/>
            <a:ext cx="4907285" cy="754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59"/>
              </a:lnSpc>
            </a:pPr>
            <a:r>
              <a:rPr lang="en-US" sz="4399">
                <a:solidFill>
                  <a:srgbClr val="000000"/>
                </a:solidFill>
                <a:latin typeface="HK Grotesk Bold"/>
              </a:rPr>
              <a:t>Regressão Logística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007617" y="2953290"/>
            <a:ext cx="3886886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4929"/>
                </a:solidFill>
                <a:latin typeface="HK Grotesk"/>
              </a:rPr>
              <a:t>Curva ROC: 71.77%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337571" y="0"/>
            <a:ext cx="5221138" cy="10287000"/>
          </a:xfrm>
          <a:custGeom>
            <a:avLst/>
            <a:gdLst/>
            <a:ahLst/>
            <a:cxnLst/>
            <a:rect r="r" b="b" t="t" l="l"/>
            <a:pathLst>
              <a:path h="10287000" w="5221138">
                <a:moveTo>
                  <a:pt x="0" y="0"/>
                </a:moveTo>
                <a:lnTo>
                  <a:pt x="5221138" y="0"/>
                </a:lnTo>
                <a:lnTo>
                  <a:pt x="52211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0216" t="0" r="-8634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9505892" y="-1869545"/>
            <a:ext cx="10890336" cy="9779019"/>
          </a:xfrm>
          <a:custGeom>
            <a:avLst/>
            <a:gdLst/>
            <a:ahLst/>
            <a:cxnLst/>
            <a:rect r="r" b="b" t="t" l="l"/>
            <a:pathLst>
              <a:path h="9779019" w="10890336">
                <a:moveTo>
                  <a:pt x="0" y="0"/>
                </a:moveTo>
                <a:lnTo>
                  <a:pt x="10890336" y="0"/>
                </a:lnTo>
                <a:lnTo>
                  <a:pt x="10890336" y="9779020"/>
                </a:lnTo>
                <a:lnTo>
                  <a:pt x="0" y="9779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2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151129" y="0"/>
            <a:ext cx="5599862" cy="559986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789098" y="0"/>
            <a:ext cx="7676854" cy="10287000"/>
            <a:chOff x="0" y="0"/>
            <a:chExt cx="2021888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21887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21887">
                  <a:moveTo>
                    <a:pt x="0" y="0"/>
                  </a:moveTo>
                  <a:lnTo>
                    <a:pt x="2021887" y="0"/>
                  </a:lnTo>
                  <a:lnTo>
                    <a:pt x="202188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2021888" cy="26998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28700" y="1028700"/>
            <a:ext cx="9645445" cy="8229600"/>
          </a:xfrm>
          <a:custGeom>
            <a:avLst/>
            <a:gdLst/>
            <a:ahLst/>
            <a:cxnLst/>
            <a:rect r="r" b="b" t="t" l="l"/>
            <a:pathLst>
              <a:path h="8229600" w="9645445">
                <a:moveTo>
                  <a:pt x="0" y="0"/>
                </a:moveTo>
                <a:lnTo>
                  <a:pt x="9645445" y="0"/>
                </a:lnTo>
                <a:lnTo>
                  <a:pt x="96454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570119" y="1647542"/>
            <a:ext cx="4761882" cy="8965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HK Grotesk Bold"/>
              </a:rPr>
              <a:t>Random Forest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35815" y="2696488"/>
            <a:ext cx="3511199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4929"/>
                </a:solidFill>
                <a:latin typeface="HK Grotesk"/>
              </a:rPr>
              <a:t>Acurácia: 73,57%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35815" y="3431631"/>
            <a:ext cx="3511199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4929"/>
                </a:solidFill>
                <a:latin typeface="HK Grotesk"/>
              </a:rPr>
              <a:t>Precisão: 75,88%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337571" y="0"/>
            <a:ext cx="5221138" cy="10287000"/>
          </a:xfrm>
          <a:custGeom>
            <a:avLst/>
            <a:gdLst/>
            <a:ahLst/>
            <a:cxnLst/>
            <a:rect r="r" b="b" t="t" l="l"/>
            <a:pathLst>
              <a:path h="10287000" w="5221138">
                <a:moveTo>
                  <a:pt x="0" y="0"/>
                </a:moveTo>
                <a:lnTo>
                  <a:pt x="5221138" y="0"/>
                </a:lnTo>
                <a:lnTo>
                  <a:pt x="52211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0216" t="0" r="-8634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9505892" y="-1869545"/>
            <a:ext cx="10890336" cy="9779019"/>
          </a:xfrm>
          <a:custGeom>
            <a:avLst/>
            <a:gdLst/>
            <a:ahLst/>
            <a:cxnLst/>
            <a:rect r="r" b="b" t="t" l="l"/>
            <a:pathLst>
              <a:path h="9779019" w="10890336">
                <a:moveTo>
                  <a:pt x="0" y="0"/>
                </a:moveTo>
                <a:lnTo>
                  <a:pt x="10890336" y="0"/>
                </a:lnTo>
                <a:lnTo>
                  <a:pt x="10890336" y="9779020"/>
                </a:lnTo>
                <a:lnTo>
                  <a:pt x="0" y="9779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2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151129" y="0"/>
            <a:ext cx="5599862" cy="559986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789098" y="0"/>
            <a:ext cx="7676854" cy="10287000"/>
            <a:chOff x="0" y="0"/>
            <a:chExt cx="2021888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21887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21887">
                  <a:moveTo>
                    <a:pt x="0" y="0"/>
                  </a:moveTo>
                  <a:lnTo>
                    <a:pt x="2021887" y="0"/>
                  </a:lnTo>
                  <a:lnTo>
                    <a:pt x="202188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2021888" cy="26998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28700" y="1138651"/>
            <a:ext cx="7913509" cy="8119649"/>
          </a:xfrm>
          <a:custGeom>
            <a:avLst/>
            <a:gdLst/>
            <a:ahLst/>
            <a:cxnLst/>
            <a:rect r="r" b="b" t="t" l="l"/>
            <a:pathLst>
              <a:path h="8119649" w="7913509">
                <a:moveTo>
                  <a:pt x="0" y="0"/>
                </a:moveTo>
                <a:lnTo>
                  <a:pt x="7913509" y="0"/>
                </a:lnTo>
                <a:lnTo>
                  <a:pt x="7913509" y="8119649"/>
                </a:lnTo>
                <a:lnTo>
                  <a:pt x="0" y="81196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497418" y="2025940"/>
            <a:ext cx="4907285" cy="920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5399">
                <a:solidFill>
                  <a:srgbClr val="000000"/>
                </a:solidFill>
                <a:latin typeface="HK Grotesk Bold"/>
              </a:rPr>
              <a:t>Random Forest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007617" y="2953290"/>
            <a:ext cx="3886886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4929"/>
                </a:solidFill>
                <a:latin typeface="HK Grotesk"/>
              </a:rPr>
              <a:t>Curva ROC: 81,68%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197135" y="353602"/>
            <a:ext cx="10163356" cy="9126225"/>
          </a:xfrm>
          <a:custGeom>
            <a:avLst/>
            <a:gdLst/>
            <a:ahLst/>
            <a:cxnLst/>
            <a:rect r="r" b="b" t="t" l="l"/>
            <a:pathLst>
              <a:path h="9126225" w="10163356">
                <a:moveTo>
                  <a:pt x="0" y="0"/>
                </a:moveTo>
                <a:lnTo>
                  <a:pt x="10163357" y="0"/>
                </a:lnTo>
                <a:lnTo>
                  <a:pt x="10163357" y="9126225"/>
                </a:lnTo>
                <a:lnTo>
                  <a:pt x="0" y="9126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75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674251" y="942578"/>
            <a:ext cx="7585049" cy="4436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HK Grotesk Medium"/>
              </a:rPr>
              <a:t>O banco CodeBank enfrenta o desafio de aumentar a precisão na avaliação do risco de crédito buscando identificar quais clientes representam um risco de inadimplência mais elevado.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914515" y="2206182"/>
            <a:ext cx="4502939" cy="4502921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29028" t="0" r="-2097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674251" y="6304994"/>
            <a:ext cx="7585049" cy="2950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C23219"/>
                </a:solidFill>
                <a:latin typeface="HK Grotesk Medium"/>
              </a:rPr>
              <a:t>Algumas variáveis como idade, sexo, trabalho, moradia, poupança e duração do crédito foram utilizadas como análise.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52815" y="-337185"/>
            <a:ext cx="10123991" cy="10897870"/>
            <a:chOff x="0" y="0"/>
            <a:chExt cx="3693259" cy="39755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93259" cy="3975572"/>
            </a:xfrm>
            <a:custGeom>
              <a:avLst/>
              <a:gdLst/>
              <a:ahLst/>
              <a:cxnLst/>
              <a:rect r="r" b="b" t="t" l="l"/>
              <a:pathLst>
                <a:path h="3975572" w="3693259">
                  <a:moveTo>
                    <a:pt x="0" y="0"/>
                  </a:moveTo>
                  <a:lnTo>
                    <a:pt x="3693259" y="0"/>
                  </a:lnTo>
                  <a:lnTo>
                    <a:pt x="3693259" y="3975572"/>
                  </a:lnTo>
                  <a:lnTo>
                    <a:pt x="0" y="3975572"/>
                  </a:lnTo>
                  <a:close/>
                </a:path>
              </a:pathLst>
            </a:custGeom>
            <a:solidFill>
              <a:srgbClr val="262B2B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9144000" y="4356290"/>
            <a:ext cx="7156337" cy="75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16"/>
              </a:lnSpc>
              <a:spcBef>
                <a:spcPct val="0"/>
              </a:spcBef>
            </a:pPr>
            <a:r>
              <a:rPr lang="en-US" sz="5731">
                <a:solidFill>
                  <a:srgbClr val="FFFFFF"/>
                </a:solidFill>
                <a:latin typeface="HK Grotesk Bold"/>
              </a:rPr>
              <a:t>Objetivos do projeto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10800000">
            <a:off x="13018279" y="-3534413"/>
            <a:ext cx="10163356" cy="9126225"/>
          </a:xfrm>
          <a:custGeom>
            <a:avLst/>
            <a:gdLst/>
            <a:ahLst/>
            <a:cxnLst/>
            <a:rect r="r" b="b" t="t" l="l"/>
            <a:pathLst>
              <a:path h="9126225" w="10163356">
                <a:moveTo>
                  <a:pt x="0" y="0"/>
                </a:moveTo>
                <a:lnTo>
                  <a:pt x="10163357" y="0"/>
                </a:lnTo>
                <a:lnTo>
                  <a:pt x="10163357" y="9126226"/>
                </a:lnTo>
                <a:lnTo>
                  <a:pt x="0" y="9126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752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83836" y="2043711"/>
            <a:ext cx="7997809" cy="6325040"/>
            <a:chOff x="0" y="0"/>
            <a:chExt cx="10663746" cy="8433386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2960672" y="3896501"/>
              <a:ext cx="5099083" cy="392995"/>
              <a:chOff x="0" y="0"/>
              <a:chExt cx="1977379" cy="1524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977379" cy="152400"/>
              </a:xfrm>
              <a:custGeom>
                <a:avLst/>
                <a:gdLst/>
                <a:ahLst/>
                <a:cxnLst/>
                <a:rect r="r" b="b" t="t" l="l"/>
                <a:pathLst>
                  <a:path h="152400" w="1977379">
                    <a:moveTo>
                      <a:pt x="0" y="0"/>
                    </a:moveTo>
                    <a:lnTo>
                      <a:pt x="1977379" y="0"/>
                    </a:lnTo>
                    <a:lnTo>
                      <a:pt x="1977379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1642206" y="1835300"/>
              <a:ext cx="5099083" cy="392995"/>
              <a:chOff x="0" y="0"/>
              <a:chExt cx="1977379" cy="1524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977379" cy="152400"/>
              </a:xfrm>
              <a:custGeom>
                <a:avLst/>
                <a:gdLst/>
                <a:ahLst/>
                <a:cxnLst/>
                <a:rect r="r" b="b" t="t" l="l"/>
                <a:pathLst>
                  <a:path h="152400" w="1977379">
                    <a:moveTo>
                      <a:pt x="0" y="0"/>
                    </a:moveTo>
                    <a:lnTo>
                      <a:pt x="1977379" y="0"/>
                    </a:lnTo>
                    <a:lnTo>
                      <a:pt x="1977379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-5400000">
              <a:off x="7333519" y="1862732"/>
              <a:ext cx="420512" cy="367649"/>
              <a:chOff x="0" y="0"/>
              <a:chExt cx="1930400" cy="1687728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930400" cy="1687728"/>
              </a:xfrm>
              <a:custGeom>
                <a:avLst/>
                <a:gdLst/>
                <a:ahLst/>
                <a:cxnLst/>
                <a:rect r="r" b="b" t="t" l="l"/>
                <a:pathLst>
                  <a:path h="1687728" w="1930400">
                    <a:moveTo>
                      <a:pt x="0" y="0"/>
                    </a:moveTo>
                    <a:lnTo>
                      <a:pt x="965200" y="1687728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4929"/>
              </a:solidFill>
            </p:spPr>
          </p:sp>
        </p:grpSp>
        <p:grpSp>
          <p:nvGrpSpPr>
            <p:cNvPr name="Group 13" id="13"/>
            <p:cNvGrpSpPr/>
            <p:nvPr/>
          </p:nvGrpSpPr>
          <p:grpSpPr>
            <a:xfrm rot="0">
              <a:off x="734898" y="86447"/>
              <a:ext cx="2047862" cy="2047862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4929"/>
              </a:solidFill>
            </p:spPr>
          </p:sp>
        </p:grpSp>
        <p:grpSp>
          <p:nvGrpSpPr>
            <p:cNvPr name="Group 15" id="15"/>
            <p:cNvGrpSpPr/>
            <p:nvPr/>
          </p:nvGrpSpPr>
          <p:grpSpPr>
            <a:xfrm rot="0">
              <a:off x="876838" y="228386"/>
              <a:ext cx="1763982" cy="1763982"/>
              <a:chOff x="0" y="0"/>
              <a:chExt cx="6350000" cy="63500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7" id="17"/>
            <p:cNvGrpSpPr/>
            <p:nvPr/>
          </p:nvGrpSpPr>
          <p:grpSpPr>
            <a:xfrm rot="0">
              <a:off x="1758829" y="0"/>
              <a:ext cx="1790588" cy="2119225"/>
              <a:chOff x="0" y="0"/>
              <a:chExt cx="637363" cy="754342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637363" cy="754342"/>
              </a:xfrm>
              <a:custGeom>
                <a:avLst/>
                <a:gdLst/>
                <a:ahLst/>
                <a:cxnLst/>
                <a:rect r="r" b="b" t="t" l="l"/>
                <a:pathLst>
                  <a:path h="754342" w="637363">
                    <a:moveTo>
                      <a:pt x="0" y="0"/>
                    </a:moveTo>
                    <a:lnTo>
                      <a:pt x="637363" y="0"/>
                    </a:lnTo>
                    <a:lnTo>
                      <a:pt x="637363" y="754342"/>
                    </a:lnTo>
                    <a:lnTo>
                      <a:pt x="0" y="75434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9" id="19"/>
            <p:cNvGrpSpPr/>
            <p:nvPr/>
          </p:nvGrpSpPr>
          <p:grpSpPr>
            <a:xfrm rot="0">
              <a:off x="876838" y="0"/>
              <a:ext cx="1763982" cy="1763982"/>
              <a:chOff x="0" y="0"/>
              <a:chExt cx="6350000" cy="63500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3E4449"/>
              </a:solidFill>
            </p:spPr>
          </p:sp>
        </p:grpSp>
        <p:sp>
          <p:nvSpPr>
            <p:cNvPr name="AutoShape 21" id="21"/>
            <p:cNvSpPr/>
            <p:nvPr/>
          </p:nvSpPr>
          <p:spPr>
            <a:xfrm>
              <a:off x="1710659" y="2061640"/>
              <a:ext cx="5833116" cy="0"/>
            </a:xfrm>
            <a:prstGeom prst="line">
              <a:avLst/>
            </a:prstGeom>
            <a:ln cap="flat" w="130803">
              <a:solidFill>
                <a:srgbClr val="FF4929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2" id="22"/>
            <p:cNvSpPr txBox="true"/>
            <p:nvPr/>
          </p:nvSpPr>
          <p:spPr>
            <a:xfrm rot="0">
              <a:off x="1321122" y="284516"/>
              <a:ext cx="885647" cy="980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49"/>
                </a:lnSpc>
              </a:pPr>
              <a:r>
                <a:rPr lang="en-US" sz="4463">
                  <a:solidFill>
                    <a:srgbClr val="FFFFFF"/>
                  </a:solidFill>
                  <a:latin typeface="Open Sans Extra Bold"/>
                </a:rPr>
                <a:t>01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2897307" y="96072"/>
              <a:ext cx="5971485" cy="4997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44"/>
                </a:lnSpc>
              </a:pPr>
              <a:r>
                <a:rPr lang="en-US" sz="2517" spc="-83">
                  <a:solidFill>
                    <a:srgbClr val="262B2B"/>
                  </a:solidFill>
                  <a:latin typeface="HK Grotesk Bold"/>
                </a:rPr>
                <a:t>Coleta dos dados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2897307" y="580875"/>
              <a:ext cx="6159831" cy="724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42"/>
                </a:lnSpc>
              </a:pPr>
              <a:r>
                <a:rPr lang="en-US" sz="2059">
                  <a:solidFill>
                    <a:srgbClr val="262B2B"/>
                  </a:solidFill>
                  <a:latin typeface="HK Grotesk Medium"/>
                </a:rPr>
                <a:t>Os dados foram utilizados do banco German Credit</a:t>
              </a:r>
            </a:p>
          </p:txBody>
        </p:sp>
        <p:grpSp>
          <p:nvGrpSpPr>
            <p:cNvPr name="Group 25" id="25"/>
            <p:cNvGrpSpPr/>
            <p:nvPr/>
          </p:nvGrpSpPr>
          <p:grpSpPr>
            <a:xfrm rot="0">
              <a:off x="1642206" y="5914617"/>
              <a:ext cx="5099083" cy="392995"/>
              <a:chOff x="0" y="0"/>
              <a:chExt cx="1977379" cy="1524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1977379" cy="152400"/>
              </a:xfrm>
              <a:custGeom>
                <a:avLst/>
                <a:gdLst/>
                <a:ahLst/>
                <a:cxnLst/>
                <a:rect r="r" b="b" t="t" l="l"/>
                <a:pathLst>
                  <a:path h="152400" w="1977379">
                    <a:moveTo>
                      <a:pt x="0" y="0"/>
                    </a:moveTo>
                    <a:lnTo>
                      <a:pt x="1977379" y="0"/>
                    </a:lnTo>
                    <a:lnTo>
                      <a:pt x="1977379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7" id="27"/>
            <p:cNvGrpSpPr/>
            <p:nvPr/>
          </p:nvGrpSpPr>
          <p:grpSpPr>
            <a:xfrm rot="-5400000">
              <a:off x="7333519" y="5942049"/>
              <a:ext cx="420512" cy="367649"/>
              <a:chOff x="0" y="0"/>
              <a:chExt cx="1930400" cy="1687728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1930400" cy="1687728"/>
              </a:xfrm>
              <a:custGeom>
                <a:avLst/>
                <a:gdLst/>
                <a:ahLst/>
                <a:cxnLst/>
                <a:rect r="r" b="b" t="t" l="l"/>
                <a:pathLst>
                  <a:path h="1687728" w="1930400">
                    <a:moveTo>
                      <a:pt x="0" y="0"/>
                    </a:moveTo>
                    <a:lnTo>
                      <a:pt x="965200" y="1687728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4929"/>
              </a:solidFill>
            </p:spPr>
          </p:sp>
        </p:grpSp>
        <p:grpSp>
          <p:nvGrpSpPr>
            <p:cNvPr name="Group 29" id="29"/>
            <p:cNvGrpSpPr/>
            <p:nvPr/>
          </p:nvGrpSpPr>
          <p:grpSpPr>
            <a:xfrm rot="0">
              <a:off x="734898" y="4165764"/>
              <a:ext cx="2047862" cy="2047862"/>
              <a:chOff x="0" y="0"/>
              <a:chExt cx="6350000" cy="63500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4929"/>
              </a:solidFill>
            </p:spPr>
          </p:sp>
        </p:grpSp>
        <p:grpSp>
          <p:nvGrpSpPr>
            <p:cNvPr name="Group 31" id="31"/>
            <p:cNvGrpSpPr/>
            <p:nvPr/>
          </p:nvGrpSpPr>
          <p:grpSpPr>
            <a:xfrm rot="0">
              <a:off x="876838" y="4307704"/>
              <a:ext cx="1763982" cy="1763982"/>
              <a:chOff x="0" y="0"/>
              <a:chExt cx="6350000" cy="63500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33" id="33"/>
            <p:cNvGrpSpPr/>
            <p:nvPr/>
          </p:nvGrpSpPr>
          <p:grpSpPr>
            <a:xfrm rot="0">
              <a:off x="1758829" y="4079317"/>
              <a:ext cx="1790588" cy="2119225"/>
              <a:chOff x="0" y="0"/>
              <a:chExt cx="637363" cy="754342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637363" cy="754342"/>
              </a:xfrm>
              <a:custGeom>
                <a:avLst/>
                <a:gdLst/>
                <a:ahLst/>
                <a:cxnLst/>
                <a:rect r="r" b="b" t="t" l="l"/>
                <a:pathLst>
                  <a:path h="754342" w="637363">
                    <a:moveTo>
                      <a:pt x="0" y="0"/>
                    </a:moveTo>
                    <a:lnTo>
                      <a:pt x="637363" y="0"/>
                    </a:lnTo>
                    <a:lnTo>
                      <a:pt x="637363" y="754342"/>
                    </a:lnTo>
                    <a:lnTo>
                      <a:pt x="0" y="75434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35" id="35"/>
            <p:cNvGrpSpPr/>
            <p:nvPr/>
          </p:nvGrpSpPr>
          <p:grpSpPr>
            <a:xfrm rot="0">
              <a:off x="876838" y="4079317"/>
              <a:ext cx="1763982" cy="1763982"/>
              <a:chOff x="0" y="0"/>
              <a:chExt cx="6350000" cy="63500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3E4449"/>
              </a:solidFill>
            </p:spPr>
          </p:sp>
        </p:grpSp>
        <p:sp>
          <p:nvSpPr>
            <p:cNvPr name="AutoShape 37" id="37"/>
            <p:cNvSpPr/>
            <p:nvPr/>
          </p:nvSpPr>
          <p:spPr>
            <a:xfrm>
              <a:off x="1710659" y="6140958"/>
              <a:ext cx="5833116" cy="0"/>
            </a:xfrm>
            <a:prstGeom prst="line">
              <a:avLst/>
            </a:prstGeom>
            <a:ln cap="flat" w="130803">
              <a:solidFill>
                <a:srgbClr val="FF4929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38" id="38"/>
            <p:cNvSpPr txBox="true"/>
            <p:nvPr/>
          </p:nvSpPr>
          <p:spPr>
            <a:xfrm rot="0">
              <a:off x="2897307" y="4400308"/>
              <a:ext cx="6401355" cy="4997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44"/>
                </a:lnSpc>
              </a:pPr>
              <a:r>
                <a:rPr lang="en-US" sz="2517" spc="-83">
                  <a:solidFill>
                    <a:srgbClr val="262B2B"/>
                  </a:solidFill>
                  <a:latin typeface="HK Grotesk Bold"/>
                </a:rPr>
                <a:t>Construção de modelos de previsão</a:t>
              </a:r>
            </a:p>
          </p:txBody>
        </p:sp>
        <p:sp>
          <p:nvSpPr>
            <p:cNvPr name="TextBox 39" id="39"/>
            <p:cNvSpPr txBox="true"/>
            <p:nvPr/>
          </p:nvSpPr>
          <p:spPr>
            <a:xfrm rot="0">
              <a:off x="2897307" y="4885110"/>
              <a:ext cx="6159831" cy="724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42"/>
                </a:lnSpc>
              </a:pPr>
              <a:r>
                <a:rPr lang="en-US" sz="2059">
                  <a:solidFill>
                    <a:srgbClr val="000000"/>
                  </a:solidFill>
                  <a:latin typeface="HK Grotesk Medium"/>
                </a:rPr>
                <a:t>Identificar e compreender as principais variáveis que afetam a indadimplência</a:t>
              </a:r>
            </a:p>
          </p:txBody>
        </p:sp>
        <p:sp>
          <p:nvSpPr>
            <p:cNvPr name="TextBox 40" id="40"/>
            <p:cNvSpPr txBox="true"/>
            <p:nvPr/>
          </p:nvSpPr>
          <p:spPr>
            <a:xfrm rot="0">
              <a:off x="1055009" y="6351375"/>
              <a:ext cx="5971485" cy="4997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44"/>
                </a:lnSpc>
              </a:pPr>
              <a:r>
                <a:rPr lang="en-US" sz="2517" spc="-83">
                  <a:solidFill>
                    <a:srgbClr val="262B2B"/>
                  </a:solidFill>
                  <a:latin typeface="HK Grotesk Bold"/>
                </a:rPr>
                <a:t>Previsão dos resultados</a:t>
              </a: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1055009" y="2280972"/>
              <a:ext cx="5971485" cy="4997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44"/>
                </a:lnSpc>
              </a:pPr>
              <a:r>
                <a:rPr lang="en-US" sz="2517" spc="-83">
                  <a:solidFill>
                    <a:srgbClr val="262B2B"/>
                  </a:solidFill>
                  <a:latin typeface="HK Grotesk Bold"/>
                </a:rPr>
                <a:t>Tratamento dos dados</a:t>
              </a:r>
            </a:p>
          </p:txBody>
        </p:sp>
        <p:sp>
          <p:nvSpPr>
            <p:cNvPr name="TextBox 42" id="42"/>
            <p:cNvSpPr txBox="true"/>
            <p:nvPr/>
          </p:nvSpPr>
          <p:spPr>
            <a:xfrm rot="0">
              <a:off x="1055009" y="2765774"/>
              <a:ext cx="6159831" cy="724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42"/>
                </a:lnSpc>
              </a:pPr>
              <a:r>
                <a:rPr lang="en-US" sz="2059">
                  <a:solidFill>
                    <a:srgbClr val="262B2B"/>
                  </a:solidFill>
                  <a:latin typeface="HK Grotesk Medium"/>
                </a:rPr>
                <a:t>Realizado o tratamento dos dados com data wrangling, EDA,PCA e modelagem</a:t>
              </a:r>
            </a:p>
          </p:txBody>
        </p:sp>
        <p:grpSp>
          <p:nvGrpSpPr>
            <p:cNvPr name="Group 43" id="43"/>
            <p:cNvGrpSpPr/>
            <p:nvPr/>
          </p:nvGrpSpPr>
          <p:grpSpPr>
            <a:xfrm rot="0">
              <a:off x="8615884" y="6263020"/>
              <a:ext cx="2047862" cy="2047862"/>
              <a:chOff x="0" y="0"/>
              <a:chExt cx="6350000" cy="6350000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4929"/>
              </a:solidFill>
            </p:spPr>
          </p:sp>
        </p:grpSp>
        <p:grpSp>
          <p:nvGrpSpPr>
            <p:cNvPr name="Group 45" id="45"/>
            <p:cNvGrpSpPr/>
            <p:nvPr/>
          </p:nvGrpSpPr>
          <p:grpSpPr>
            <a:xfrm rot="0">
              <a:off x="8757824" y="6404960"/>
              <a:ext cx="1763982" cy="1763982"/>
              <a:chOff x="0" y="0"/>
              <a:chExt cx="6350000" cy="6350000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47" id="47"/>
            <p:cNvGrpSpPr/>
            <p:nvPr/>
          </p:nvGrpSpPr>
          <p:grpSpPr>
            <a:xfrm rot="0">
              <a:off x="7755739" y="6343817"/>
              <a:ext cx="1790588" cy="1951982"/>
              <a:chOff x="0" y="0"/>
              <a:chExt cx="637363" cy="694812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637363" cy="694812"/>
              </a:xfrm>
              <a:custGeom>
                <a:avLst/>
                <a:gdLst/>
                <a:ahLst/>
                <a:cxnLst/>
                <a:rect r="r" b="b" t="t" l="l"/>
                <a:pathLst>
                  <a:path h="694812" w="637363">
                    <a:moveTo>
                      <a:pt x="0" y="0"/>
                    </a:moveTo>
                    <a:lnTo>
                      <a:pt x="637363" y="0"/>
                    </a:lnTo>
                    <a:lnTo>
                      <a:pt x="637363" y="694812"/>
                    </a:lnTo>
                    <a:lnTo>
                      <a:pt x="0" y="69481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AutoShape 49" id="49"/>
            <p:cNvSpPr/>
            <p:nvPr/>
          </p:nvSpPr>
          <p:spPr>
            <a:xfrm>
              <a:off x="3969665" y="8238214"/>
              <a:ext cx="5629385" cy="0"/>
            </a:xfrm>
            <a:prstGeom prst="line">
              <a:avLst/>
            </a:prstGeom>
            <a:ln cap="flat" w="130803">
              <a:solidFill>
                <a:srgbClr val="FF4929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50" id="50"/>
            <p:cNvGrpSpPr/>
            <p:nvPr/>
          </p:nvGrpSpPr>
          <p:grpSpPr>
            <a:xfrm rot="5400000">
              <a:off x="3739503" y="8039306"/>
              <a:ext cx="420512" cy="367649"/>
              <a:chOff x="0" y="0"/>
              <a:chExt cx="1930400" cy="1687728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1930400" cy="1687728"/>
              </a:xfrm>
              <a:custGeom>
                <a:avLst/>
                <a:gdLst/>
                <a:ahLst/>
                <a:cxnLst/>
                <a:rect r="r" b="b" t="t" l="l"/>
                <a:pathLst>
                  <a:path h="1687728" w="1930400">
                    <a:moveTo>
                      <a:pt x="0" y="0"/>
                    </a:moveTo>
                    <a:lnTo>
                      <a:pt x="965200" y="1687728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4929"/>
              </a:solidFill>
            </p:spPr>
          </p:sp>
        </p:grpSp>
        <p:grpSp>
          <p:nvGrpSpPr>
            <p:cNvPr name="Group 52" id="52"/>
            <p:cNvGrpSpPr/>
            <p:nvPr/>
          </p:nvGrpSpPr>
          <p:grpSpPr>
            <a:xfrm rot="0">
              <a:off x="8757824" y="6176574"/>
              <a:ext cx="1763982" cy="1763982"/>
              <a:chOff x="0" y="0"/>
              <a:chExt cx="6350000" cy="6350000"/>
            </a:xfrm>
          </p:grpSpPr>
          <p:sp>
            <p:nvSpPr>
              <p:cNvPr name="Freeform 53" id="53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3E4449"/>
              </a:solidFill>
            </p:spPr>
          </p:sp>
        </p:grpSp>
        <p:sp>
          <p:nvSpPr>
            <p:cNvPr name="TextBox 54" id="54"/>
            <p:cNvSpPr txBox="true"/>
            <p:nvPr/>
          </p:nvSpPr>
          <p:spPr>
            <a:xfrm rot="0">
              <a:off x="0" y="6894211"/>
              <a:ext cx="8462498" cy="10733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142"/>
                </a:lnSpc>
              </a:pPr>
              <a:r>
                <a:rPr lang="en-US" sz="2059">
                  <a:solidFill>
                    <a:srgbClr val="000000"/>
                  </a:solidFill>
                  <a:latin typeface="HK Grotesk Medium"/>
                </a:rPr>
                <a:t>Utilizar esses modelos para suporte na tomada de decisão de concessão de crédito, ajustando as políticas de acordo com os perfis de risco identificados.</a:t>
              </a:r>
            </a:p>
          </p:txBody>
        </p:sp>
        <p:grpSp>
          <p:nvGrpSpPr>
            <p:cNvPr name="Group 55" id="55"/>
            <p:cNvGrpSpPr/>
            <p:nvPr/>
          </p:nvGrpSpPr>
          <p:grpSpPr>
            <a:xfrm rot="0">
              <a:off x="8615884" y="2071852"/>
              <a:ext cx="2047862" cy="2047862"/>
              <a:chOff x="0" y="0"/>
              <a:chExt cx="6350000" cy="6350000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4929"/>
              </a:solidFill>
            </p:spPr>
          </p:sp>
        </p:grpSp>
        <p:grpSp>
          <p:nvGrpSpPr>
            <p:cNvPr name="Group 57" id="57"/>
            <p:cNvGrpSpPr/>
            <p:nvPr/>
          </p:nvGrpSpPr>
          <p:grpSpPr>
            <a:xfrm rot="0">
              <a:off x="8757824" y="2213792"/>
              <a:ext cx="1763982" cy="1763982"/>
              <a:chOff x="0" y="0"/>
              <a:chExt cx="6350000" cy="6350000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9" id="59"/>
            <p:cNvGrpSpPr/>
            <p:nvPr/>
          </p:nvGrpSpPr>
          <p:grpSpPr>
            <a:xfrm rot="0">
              <a:off x="7755739" y="2152648"/>
              <a:ext cx="1790588" cy="1951982"/>
              <a:chOff x="0" y="0"/>
              <a:chExt cx="637363" cy="694812"/>
            </a:xfrm>
          </p:grpSpPr>
          <p:sp>
            <p:nvSpPr>
              <p:cNvPr name="Freeform 60" id="60"/>
              <p:cNvSpPr/>
              <p:nvPr/>
            </p:nvSpPr>
            <p:spPr>
              <a:xfrm flipH="false" flipV="false" rot="0">
                <a:off x="0" y="0"/>
                <a:ext cx="637363" cy="694812"/>
              </a:xfrm>
              <a:custGeom>
                <a:avLst/>
                <a:gdLst/>
                <a:ahLst/>
                <a:cxnLst/>
                <a:rect r="r" b="b" t="t" l="l"/>
                <a:pathLst>
                  <a:path h="694812" w="637363">
                    <a:moveTo>
                      <a:pt x="0" y="0"/>
                    </a:moveTo>
                    <a:lnTo>
                      <a:pt x="637363" y="0"/>
                    </a:lnTo>
                    <a:lnTo>
                      <a:pt x="637363" y="694812"/>
                    </a:lnTo>
                    <a:lnTo>
                      <a:pt x="0" y="69481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AutoShape 61" id="61"/>
            <p:cNvSpPr/>
            <p:nvPr/>
          </p:nvSpPr>
          <p:spPr>
            <a:xfrm>
              <a:off x="3969665" y="4047046"/>
              <a:ext cx="5629385" cy="0"/>
            </a:xfrm>
            <a:prstGeom prst="line">
              <a:avLst/>
            </a:prstGeom>
            <a:ln cap="flat" w="130803">
              <a:solidFill>
                <a:srgbClr val="FF4929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62" id="62"/>
            <p:cNvGrpSpPr/>
            <p:nvPr/>
          </p:nvGrpSpPr>
          <p:grpSpPr>
            <a:xfrm rot="5400000">
              <a:off x="3739503" y="3848138"/>
              <a:ext cx="420512" cy="367649"/>
              <a:chOff x="0" y="0"/>
              <a:chExt cx="1930400" cy="1687728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1930400" cy="1687728"/>
              </a:xfrm>
              <a:custGeom>
                <a:avLst/>
                <a:gdLst/>
                <a:ahLst/>
                <a:cxnLst/>
                <a:rect r="r" b="b" t="t" l="l"/>
                <a:pathLst>
                  <a:path h="1687728" w="1930400">
                    <a:moveTo>
                      <a:pt x="0" y="0"/>
                    </a:moveTo>
                    <a:lnTo>
                      <a:pt x="965200" y="1687728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4929"/>
              </a:solidFill>
            </p:spPr>
          </p:sp>
        </p:grpSp>
        <p:grpSp>
          <p:nvGrpSpPr>
            <p:cNvPr name="Group 64" id="64"/>
            <p:cNvGrpSpPr/>
            <p:nvPr/>
          </p:nvGrpSpPr>
          <p:grpSpPr>
            <a:xfrm rot="0">
              <a:off x="8757824" y="1985406"/>
              <a:ext cx="1763982" cy="1763982"/>
              <a:chOff x="0" y="0"/>
              <a:chExt cx="6350000" cy="6350000"/>
            </a:xfrm>
          </p:grpSpPr>
          <p:sp>
            <p:nvSpPr>
              <p:cNvPr name="Freeform 65" id="65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3E4449"/>
              </a:solidFill>
            </p:spPr>
          </p:sp>
        </p:grpSp>
        <p:sp>
          <p:nvSpPr>
            <p:cNvPr name="TextBox 66" id="66"/>
            <p:cNvSpPr txBox="true"/>
            <p:nvPr/>
          </p:nvSpPr>
          <p:spPr>
            <a:xfrm rot="0">
              <a:off x="9063840" y="2262613"/>
              <a:ext cx="885647" cy="980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49"/>
                </a:lnSpc>
              </a:pPr>
              <a:r>
                <a:rPr lang="en-US" sz="4463">
                  <a:solidFill>
                    <a:srgbClr val="FFFFFF"/>
                  </a:solidFill>
                  <a:latin typeface="Open Sans Extra Bold"/>
                </a:rPr>
                <a:t>02</a:t>
              </a:r>
            </a:p>
          </p:txBody>
        </p:sp>
        <p:sp>
          <p:nvSpPr>
            <p:cNvPr name="TextBox 67" id="67"/>
            <p:cNvSpPr txBox="true"/>
            <p:nvPr/>
          </p:nvSpPr>
          <p:spPr>
            <a:xfrm rot="0">
              <a:off x="9057138" y="6559972"/>
              <a:ext cx="885647" cy="980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49"/>
                </a:lnSpc>
              </a:pPr>
              <a:r>
                <a:rPr lang="en-US" sz="4463">
                  <a:solidFill>
                    <a:srgbClr val="FFFFFF"/>
                  </a:solidFill>
                  <a:latin typeface="Open Sans Extra Bold"/>
                </a:rPr>
                <a:t>04</a:t>
              </a:r>
            </a:p>
          </p:txBody>
        </p:sp>
        <p:sp>
          <p:nvSpPr>
            <p:cNvPr name="TextBox 68" id="68"/>
            <p:cNvSpPr txBox="true"/>
            <p:nvPr/>
          </p:nvSpPr>
          <p:spPr>
            <a:xfrm rot="0">
              <a:off x="1321122" y="4466265"/>
              <a:ext cx="885647" cy="980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49"/>
                </a:lnSpc>
              </a:pPr>
              <a:r>
                <a:rPr lang="en-US" sz="4463">
                  <a:solidFill>
                    <a:srgbClr val="FFFFFF"/>
                  </a:solidFill>
                  <a:latin typeface="Open Sans Extra Bold"/>
                </a:rPr>
                <a:t>03</a:t>
              </a:r>
            </a:p>
          </p:txBody>
        </p:sp>
      </p:grpSp>
      <p:sp>
        <p:nvSpPr>
          <p:cNvPr name="TextBox 69" id="69"/>
          <p:cNvSpPr txBox="true"/>
          <p:nvPr/>
        </p:nvSpPr>
        <p:spPr>
          <a:xfrm rot="0">
            <a:off x="9144000" y="5430000"/>
            <a:ext cx="8684113" cy="1396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6"/>
              </a:lnSpc>
            </a:pPr>
            <a:r>
              <a:rPr lang="en-US" sz="3515">
                <a:solidFill>
                  <a:srgbClr val="FF4929"/>
                </a:solidFill>
                <a:latin typeface="HK Grotesk Medium"/>
              </a:rPr>
              <a:t>Identificar os fatores que influenciam a inadimplência de clientes.</a:t>
            </a:r>
          </a:p>
          <a:p>
            <a:pPr algn="l">
              <a:lnSpc>
                <a:spcPts val="3656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13083" y="-90629"/>
            <a:ext cx="12677331" cy="10649517"/>
            <a:chOff x="0" y="0"/>
            <a:chExt cx="4624725" cy="38849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4725" cy="3884973"/>
            </a:xfrm>
            <a:custGeom>
              <a:avLst/>
              <a:gdLst/>
              <a:ahLst/>
              <a:cxnLst/>
              <a:rect r="r" b="b" t="t" l="l"/>
              <a:pathLst>
                <a:path h="3884973" w="4624725">
                  <a:moveTo>
                    <a:pt x="0" y="0"/>
                  </a:moveTo>
                  <a:lnTo>
                    <a:pt x="4624725" y="0"/>
                  </a:lnTo>
                  <a:lnTo>
                    <a:pt x="4624725" y="3884973"/>
                  </a:lnTo>
                  <a:lnTo>
                    <a:pt x="0" y="3884973"/>
                  </a:lnTo>
                  <a:close/>
                </a:path>
              </a:pathLst>
            </a:custGeom>
            <a:solidFill>
              <a:srgbClr val="262B2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7457086" y="-90629"/>
            <a:ext cx="5246370" cy="10649517"/>
            <a:chOff x="0" y="0"/>
            <a:chExt cx="1913890" cy="38849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3884973"/>
            </a:xfrm>
            <a:custGeom>
              <a:avLst/>
              <a:gdLst/>
              <a:ahLst/>
              <a:cxnLst/>
              <a:rect r="r" b="b" t="t" l="l"/>
              <a:pathLst>
                <a:path h="3884973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3884973"/>
                  </a:lnTo>
                  <a:lnTo>
                    <a:pt x="0" y="3884973"/>
                  </a:lnTo>
                  <a:close/>
                </a:path>
              </a:pathLst>
            </a:custGeom>
            <a:solidFill>
              <a:srgbClr val="262B2B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703456" y="-96530"/>
            <a:ext cx="4309627" cy="10474159"/>
            <a:chOff x="0" y="0"/>
            <a:chExt cx="5746169" cy="13965546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36280" t="0" r="36280" b="0"/>
            <a:stretch>
              <a:fillRect/>
            </a:stretch>
          </p:blipFill>
          <p:spPr>
            <a:xfrm flipH="false" flipV="false">
              <a:off x="0" y="0"/>
              <a:ext cx="5746169" cy="13965546"/>
            </a:xfrm>
            <a:prstGeom prst="rect">
              <a:avLst/>
            </a:prstGeom>
          </p:spPr>
        </p:pic>
      </p:grpSp>
      <p:sp>
        <p:nvSpPr>
          <p:cNvPr name="Freeform 8" id="8"/>
          <p:cNvSpPr/>
          <p:nvPr/>
        </p:nvSpPr>
        <p:spPr>
          <a:xfrm flipH="false" flipV="false" rot="-5400000">
            <a:off x="10014484" y="-459939"/>
            <a:ext cx="10163356" cy="9126225"/>
          </a:xfrm>
          <a:custGeom>
            <a:avLst/>
            <a:gdLst/>
            <a:ahLst/>
            <a:cxnLst/>
            <a:rect r="r" b="b" t="t" l="l"/>
            <a:pathLst>
              <a:path h="9126225" w="10163356">
                <a:moveTo>
                  <a:pt x="0" y="0"/>
                </a:moveTo>
                <a:lnTo>
                  <a:pt x="10163357" y="0"/>
                </a:lnTo>
                <a:lnTo>
                  <a:pt x="10163357" y="9126225"/>
                </a:lnTo>
                <a:lnTo>
                  <a:pt x="0" y="91262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</a:blip>
            <a:stretch>
              <a:fillRect l="0" t="0" r="-752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33954" y="1484006"/>
            <a:ext cx="10105366" cy="7332552"/>
          </a:xfrm>
          <a:custGeom>
            <a:avLst/>
            <a:gdLst/>
            <a:ahLst/>
            <a:cxnLst/>
            <a:rect r="r" b="b" t="t" l="l"/>
            <a:pathLst>
              <a:path h="7332552" w="10105366">
                <a:moveTo>
                  <a:pt x="0" y="0"/>
                </a:moveTo>
                <a:lnTo>
                  <a:pt x="10105365" y="0"/>
                </a:lnTo>
                <a:lnTo>
                  <a:pt x="10105365" y="7332552"/>
                </a:lnTo>
                <a:lnTo>
                  <a:pt x="0" y="73325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608021" y="2094318"/>
            <a:ext cx="4405061" cy="383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312"/>
              </a:lnSpc>
            </a:pPr>
            <a:r>
              <a:rPr lang="en-US" sz="4400">
                <a:solidFill>
                  <a:srgbClr val="000000"/>
                </a:solidFill>
                <a:latin typeface="HK Grotesk Bold Italics"/>
              </a:rPr>
              <a:t>A maioria dos clientes esta na faixa de </a:t>
            </a:r>
          </a:p>
          <a:p>
            <a:pPr algn="r">
              <a:lnSpc>
                <a:spcPts val="4312"/>
              </a:lnSpc>
            </a:pPr>
            <a:r>
              <a:rPr lang="en-US" sz="4400">
                <a:solidFill>
                  <a:srgbClr val="000000"/>
                </a:solidFill>
                <a:latin typeface="HK Grotesk Bold Italics"/>
              </a:rPr>
              <a:t>21 a 40 anos, seguido pela faixa de </a:t>
            </a:r>
          </a:p>
          <a:p>
            <a:pPr algn="r" marL="0" indent="0" lvl="0">
              <a:lnSpc>
                <a:spcPts val="4312"/>
              </a:lnSpc>
              <a:spcBef>
                <a:spcPct val="0"/>
              </a:spcBef>
            </a:pPr>
            <a:r>
              <a:rPr lang="en-US" sz="4400">
                <a:solidFill>
                  <a:srgbClr val="000000"/>
                </a:solidFill>
                <a:latin typeface="HK Grotesk Bold Italics"/>
              </a:rPr>
              <a:t>41 a 60 anos.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13083" y="-90629"/>
            <a:ext cx="12677331" cy="10649517"/>
            <a:chOff x="0" y="0"/>
            <a:chExt cx="4624725" cy="38849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4725" cy="3884973"/>
            </a:xfrm>
            <a:custGeom>
              <a:avLst/>
              <a:gdLst/>
              <a:ahLst/>
              <a:cxnLst/>
              <a:rect r="r" b="b" t="t" l="l"/>
              <a:pathLst>
                <a:path h="3884973" w="4624725">
                  <a:moveTo>
                    <a:pt x="0" y="0"/>
                  </a:moveTo>
                  <a:lnTo>
                    <a:pt x="4624725" y="0"/>
                  </a:lnTo>
                  <a:lnTo>
                    <a:pt x="4624725" y="3884973"/>
                  </a:lnTo>
                  <a:lnTo>
                    <a:pt x="0" y="3884973"/>
                  </a:lnTo>
                  <a:close/>
                </a:path>
              </a:pathLst>
            </a:custGeom>
            <a:solidFill>
              <a:srgbClr val="262B2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7457086" y="-90629"/>
            <a:ext cx="5246370" cy="10649517"/>
            <a:chOff x="0" y="0"/>
            <a:chExt cx="1913890" cy="38849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3884973"/>
            </a:xfrm>
            <a:custGeom>
              <a:avLst/>
              <a:gdLst/>
              <a:ahLst/>
              <a:cxnLst/>
              <a:rect r="r" b="b" t="t" l="l"/>
              <a:pathLst>
                <a:path h="3884973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3884973"/>
                  </a:lnTo>
                  <a:lnTo>
                    <a:pt x="0" y="3884973"/>
                  </a:lnTo>
                  <a:close/>
                </a:path>
              </a:pathLst>
            </a:custGeom>
            <a:solidFill>
              <a:srgbClr val="262B2B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703456" y="-96530"/>
            <a:ext cx="4309627" cy="10474159"/>
            <a:chOff x="0" y="0"/>
            <a:chExt cx="5746169" cy="13965546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36280" t="0" r="36280" b="0"/>
            <a:stretch>
              <a:fillRect/>
            </a:stretch>
          </p:blipFill>
          <p:spPr>
            <a:xfrm flipH="false" flipV="false">
              <a:off x="0" y="0"/>
              <a:ext cx="5746169" cy="13965546"/>
            </a:xfrm>
            <a:prstGeom prst="rect">
              <a:avLst/>
            </a:prstGeom>
          </p:spPr>
        </p:pic>
      </p:grpSp>
      <p:sp>
        <p:nvSpPr>
          <p:cNvPr name="Freeform 8" id="8"/>
          <p:cNvSpPr/>
          <p:nvPr/>
        </p:nvSpPr>
        <p:spPr>
          <a:xfrm flipH="false" flipV="false" rot="-5400000">
            <a:off x="10014484" y="-459939"/>
            <a:ext cx="10163356" cy="9126225"/>
          </a:xfrm>
          <a:custGeom>
            <a:avLst/>
            <a:gdLst/>
            <a:ahLst/>
            <a:cxnLst/>
            <a:rect r="r" b="b" t="t" l="l"/>
            <a:pathLst>
              <a:path h="9126225" w="10163356">
                <a:moveTo>
                  <a:pt x="0" y="0"/>
                </a:moveTo>
                <a:lnTo>
                  <a:pt x="10163357" y="0"/>
                </a:lnTo>
                <a:lnTo>
                  <a:pt x="10163357" y="9126225"/>
                </a:lnTo>
                <a:lnTo>
                  <a:pt x="0" y="9126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2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52029" y="1568525"/>
            <a:ext cx="10098613" cy="7331208"/>
          </a:xfrm>
          <a:custGeom>
            <a:avLst/>
            <a:gdLst/>
            <a:ahLst/>
            <a:cxnLst/>
            <a:rect r="r" b="b" t="t" l="l"/>
            <a:pathLst>
              <a:path h="7331208" w="10098613">
                <a:moveTo>
                  <a:pt x="0" y="0"/>
                </a:moveTo>
                <a:lnTo>
                  <a:pt x="10098613" y="0"/>
                </a:lnTo>
                <a:lnTo>
                  <a:pt x="10098613" y="7331208"/>
                </a:lnTo>
                <a:lnTo>
                  <a:pt x="0" y="73312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34" t="0" r="-2594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488837" y="2046166"/>
            <a:ext cx="5260227" cy="3294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312"/>
              </a:lnSpc>
            </a:pPr>
            <a:r>
              <a:rPr lang="en-US" sz="4400">
                <a:solidFill>
                  <a:srgbClr val="000000"/>
                </a:solidFill>
                <a:latin typeface="HK Grotesk Bold Italics"/>
              </a:rPr>
              <a:t>Montante </a:t>
            </a:r>
          </a:p>
          <a:p>
            <a:pPr algn="r">
              <a:lnSpc>
                <a:spcPts val="4312"/>
              </a:lnSpc>
            </a:pPr>
            <a:r>
              <a:rPr lang="en-US" sz="4400">
                <a:solidFill>
                  <a:srgbClr val="000000"/>
                </a:solidFill>
                <a:latin typeface="HK Grotesk Bold Italics"/>
              </a:rPr>
              <a:t>de crédito</a:t>
            </a:r>
          </a:p>
          <a:p>
            <a:pPr algn="r">
              <a:lnSpc>
                <a:spcPts val="4312"/>
              </a:lnSpc>
            </a:pPr>
            <a:r>
              <a:rPr lang="en-US" sz="4400">
                <a:solidFill>
                  <a:srgbClr val="000000"/>
                </a:solidFill>
                <a:latin typeface="HK Grotesk Bold Italics"/>
              </a:rPr>
              <a:t> </a:t>
            </a:r>
          </a:p>
          <a:p>
            <a:pPr algn="r">
              <a:lnSpc>
                <a:spcPts val="4312"/>
              </a:lnSpc>
            </a:pPr>
            <a:r>
              <a:rPr lang="en-US" sz="4400">
                <a:solidFill>
                  <a:srgbClr val="000000"/>
                </a:solidFill>
                <a:latin typeface="HK Grotesk Bold Italics"/>
              </a:rPr>
              <a:t>Baixo: 50%</a:t>
            </a:r>
          </a:p>
          <a:p>
            <a:pPr algn="r">
              <a:lnSpc>
                <a:spcPts val="4312"/>
              </a:lnSpc>
            </a:pPr>
            <a:r>
              <a:rPr lang="en-US" sz="4400">
                <a:solidFill>
                  <a:srgbClr val="000000"/>
                </a:solidFill>
                <a:latin typeface="HK Grotesk Bold Italics"/>
              </a:rPr>
              <a:t>Médio: 30%</a:t>
            </a:r>
          </a:p>
          <a:p>
            <a:pPr algn="r" marL="0" indent="0" lvl="0">
              <a:lnSpc>
                <a:spcPts val="4312"/>
              </a:lnSpc>
              <a:spcBef>
                <a:spcPct val="0"/>
              </a:spcBef>
            </a:pPr>
            <a:r>
              <a:rPr lang="en-US" sz="4400">
                <a:solidFill>
                  <a:srgbClr val="000000"/>
                </a:solidFill>
                <a:latin typeface="HK Grotesk Bold Italics"/>
              </a:rPr>
              <a:t>Alto: 20%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13083" y="-90629"/>
            <a:ext cx="12677331" cy="10649517"/>
            <a:chOff x="0" y="0"/>
            <a:chExt cx="4624725" cy="38849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4725" cy="3884973"/>
            </a:xfrm>
            <a:custGeom>
              <a:avLst/>
              <a:gdLst/>
              <a:ahLst/>
              <a:cxnLst/>
              <a:rect r="r" b="b" t="t" l="l"/>
              <a:pathLst>
                <a:path h="3884973" w="4624725">
                  <a:moveTo>
                    <a:pt x="0" y="0"/>
                  </a:moveTo>
                  <a:lnTo>
                    <a:pt x="4624725" y="0"/>
                  </a:lnTo>
                  <a:lnTo>
                    <a:pt x="4624725" y="3884973"/>
                  </a:lnTo>
                  <a:lnTo>
                    <a:pt x="0" y="3884973"/>
                  </a:lnTo>
                  <a:close/>
                </a:path>
              </a:pathLst>
            </a:custGeom>
            <a:solidFill>
              <a:srgbClr val="262B2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7457086" y="-90629"/>
            <a:ext cx="5246370" cy="10649517"/>
            <a:chOff x="0" y="0"/>
            <a:chExt cx="1913890" cy="38849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3884973"/>
            </a:xfrm>
            <a:custGeom>
              <a:avLst/>
              <a:gdLst/>
              <a:ahLst/>
              <a:cxnLst/>
              <a:rect r="r" b="b" t="t" l="l"/>
              <a:pathLst>
                <a:path h="3884973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3884973"/>
                  </a:lnTo>
                  <a:lnTo>
                    <a:pt x="0" y="3884973"/>
                  </a:lnTo>
                  <a:close/>
                </a:path>
              </a:pathLst>
            </a:custGeom>
            <a:solidFill>
              <a:srgbClr val="262B2B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703456" y="-96530"/>
            <a:ext cx="4309627" cy="10474159"/>
            <a:chOff x="0" y="0"/>
            <a:chExt cx="5746169" cy="13965546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36280" t="0" r="36280" b="0"/>
            <a:stretch>
              <a:fillRect/>
            </a:stretch>
          </p:blipFill>
          <p:spPr>
            <a:xfrm flipH="false" flipV="false">
              <a:off x="0" y="0"/>
              <a:ext cx="5746169" cy="13965546"/>
            </a:xfrm>
            <a:prstGeom prst="rect">
              <a:avLst/>
            </a:prstGeom>
          </p:spPr>
        </p:pic>
      </p:grpSp>
      <p:sp>
        <p:nvSpPr>
          <p:cNvPr name="Freeform 8" id="8"/>
          <p:cNvSpPr/>
          <p:nvPr/>
        </p:nvSpPr>
        <p:spPr>
          <a:xfrm flipH="false" flipV="false" rot="-5400000">
            <a:off x="10014484" y="-459939"/>
            <a:ext cx="10163356" cy="9126225"/>
          </a:xfrm>
          <a:custGeom>
            <a:avLst/>
            <a:gdLst/>
            <a:ahLst/>
            <a:cxnLst/>
            <a:rect r="r" b="b" t="t" l="l"/>
            <a:pathLst>
              <a:path h="9126225" w="10163356">
                <a:moveTo>
                  <a:pt x="0" y="0"/>
                </a:moveTo>
                <a:lnTo>
                  <a:pt x="10163357" y="0"/>
                </a:lnTo>
                <a:lnTo>
                  <a:pt x="10163357" y="9126225"/>
                </a:lnTo>
                <a:lnTo>
                  <a:pt x="0" y="9126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2" b="0"/>
            </a:stretch>
          </a:blip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494" y="1321036"/>
            <a:ext cx="11174477" cy="9887444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206341" y="1601034"/>
            <a:ext cx="7498751" cy="651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2"/>
              </a:lnSpc>
              <a:spcBef>
                <a:spcPct val="0"/>
              </a:spcBef>
            </a:pPr>
            <a:r>
              <a:rPr lang="en-US" sz="4900">
                <a:solidFill>
                  <a:srgbClr val="FFFFFF"/>
                </a:solidFill>
                <a:latin typeface="HK Grotesk Bold"/>
              </a:rPr>
              <a:t>Distribuição  de </a:t>
            </a:r>
            <a:r>
              <a:rPr lang="en-US" sz="4900">
                <a:solidFill>
                  <a:srgbClr val="FF4929"/>
                </a:solidFill>
                <a:latin typeface="HK Grotesk Bold"/>
              </a:rPr>
              <a:t>finalidade</a:t>
            </a:r>
            <a:r>
              <a:rPr lang="en-US" sz="4900" u="none">
                <a:solidFill>
                  <a:srgbClr val="FFFFFF"/>
                </a:solidFill>
                <a:latin typeface="HK Grotesk Bold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90511" y="0"/>
            <a:ext cx="10123991" cy="10897870"/>
            <a:chOff x="0" y="0"/>
            <a:chExt cx="3693259" cy="39755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93259" cy="3975572"/>
            </a:xfrm>
            <a:custGeom>
              <a:avLst/>
              <a:gdLst/>
              <a:ahLst/>
              <a:cxnLst/>
              <a:rect r="r" b="b" t="t" l="l"/>
              <a:pathLst>
                <a:path h="3975572" w="3693259">
                  <a:moveTo>
                    <a:pt x="0" y="0"/>
                  </a:moveTo>
                  <a:lnTo>
                    <a:pt x="3693259" y="0"/>
                  </a:lnTo>
                  <a:lnTo>
                    <a:pt x="3693259" y="3975572"/>
                  </a:lnTo>
                  <a:lnTo>
                    <a:pt x="0" y="3975572"/>
                  </a:lnTo>
                  <a:close/>
                </a:path>
              </a:pathLst>
            </a:custGeom>
            <a:solidFill>
              <a:srgbClr val="262B2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-10800000">
            <a:off x="13018279" y="-3534413"/>
            <a:ext cx="10163356" cy="9126225"/>
          </a:xfrm>
          <a:custGeom>
            <a:avLst/>
            <a:gdLst/>
            <a:ahLst/>
            <a:cxnLst/>
            <a:rect r="r" b="b" t="t" l="l"/>
            <a:pathLst>
              <a:path h="9126225" w="10163356">
                <a:moveTo>
                  <a:pt x="0" y="0"/>
                </a:moveTo>
                <a:lnTo>
                  <a:pt x="10163357" y="0"/>
                </a:lnTo>
                <a:lnTo>
                  <a:pt x="10163357" y="9126226"/>
                </a:lnTo>
                <a:lnTo>
                  <a:pt x="0" y="9126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752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373532"/>
            <a:ext cx="11790511" cy="9539936"/>
          </a:xfrm>
          <a:custGeom>
            <a:avLst/>
            <a:gdLst/>
            <a:ahLst/>
            <a:cxnLst/>
            <a:rect r="r" b="b" t="t" l="l"/>
            <a:pathLst>
              <a:path h="9539936" w="11790511">
                <a:moveTo>
                  <a:pt x="0" y="0"/>
                </a:moveTo>
                <a:lnTo>
                  <a:pt x="11790511" y="0"/>
                </a:lnTo>
                <a:lnTo>
                  <a:pt x="11790511" y="9539936"/>
                </a:lnTo>
                <a:lnTo>
                  <a:pt x="0" y="953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678669" y="6478099"/>
            <a:ext cx="6497489" cy="3140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5000">
                <a:solidFill>
                  <a:srgbClr val="FFFFFF"/>
                </a:solidFill>
                <a:latin typeface="HK Grotesk Bold"/>
                <a:ea typeface="HK Grotesk Bold"/>
              </a:rPr>
              <a:t>Ha´uma correlação moderada entre as variáveis </a:t>
            </a:r>
          </a:p>
          <a:p>
            <a:pPr algn="ctr"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Grotesk Bold"/>
              </a:rPr>
              <a:t>“</a:t>
            </a:r>
            <a:r>
              <a:rPr lang="en-US" sz="5000">
                <a:solidFill>
                  <a:srgbClr val="C23219"/>
                </a:solidFill>
                <a:latin typeface="HK Grotesk Bold"/>
              </a:rPr>
              <a:t>montante de crédito</a:t>
            </a:r>
            <a:r>
              <a:rPr lang="en-US" sz="5000">
                <a:solidFill>
                  <a:srgbClr val="FFFFFF"/>
                </a:solidFill>
                <a:latin typeface="HK Grotesk Bold"/>
              </a:rPr>
              <a:t>” e “</a:t>
            </a:r>
            <a:r>
              <a:rPr lang="en-US" sz="5000">
                <a:solidFill>
                  <a:srgbClr val="C23219"/>
                </a:solidFill>
                <a:latin typeface="HK Grotesk Bold"/>
              </a:rPr>
              <a:t>duração</a:t>
            </a:r>
            <a:r>
              <a:rPr lang="en-US" sz="5000">
                <a:solidFill>
                  <a:srgbClr val="FFFFFF"/>
                </a:solidFill>
                <a:latin typeface="HK Grotesk Bold"/>
              </a:rPr>
              <a:t>”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472420" y="4741792"/>
            <a:ext cx="9858147" cy="5545208"/>
            <a:chOff x="0" y="0"/>
            <a:chExt cx="6089457" cy="34253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6089457" y="0"/>
                  </a:moveTo>
                  <a:lnTo>
                    <a:pt x="6089457" y="3425320"/>
                  </a:lnTo>
                  <a:lnTo>
                    <a:pt x="0" y="3425320"/>
                  </a:lnTo>
                  <a:cubicBezTo>
                    <a:pt x="2029819" y="2283546"/>
                    <a:pt x="4059638" y="1141773"/>
                    <a:pt x="6089457" y="0"/>
                  </a:cubicBezTo>
                  <a:close/>
                </a:path>
              </a:pathLst>
            </a:custGeom>
            <a:solidFill>
              <a:srgbClr val="377D3F"/>
            </a:solidFill>
          </p:spPr>
        </p:sp>
        <p:sp>
          <p:nvSpPr>
            <p:cNvPr name="Freeform 4" id="4"/>
            <p:cNvSpPr/>
            <p:nvPr/>
          </p:nvSpPr>
          <p:spPr>
            <a:xfrm flipH="tru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0"/>
                  </a:moveTo>
                  <a:lnTo>
                    <a:pt x="0" y="3425320"/>
                  </a:lnTo>
                  <a:lnTo>
                    <a:pt x="6089457" y="3425320"/>
                  </a:lnTo>
                  <a:cubicBezTo>
                    <a:pt x="4059638" y="2283546"/>
                    <a:pt x="2029819" y="1141773"/>
                    <a:pt x="0" y="0"/>
                  </a:cubicBezTo>
                  <a:close/>
                </a:path>
              </a:pathLst>
            </a:custGeom>
            <a:blipFill>
              <a:blip r:embed="rId2"/>
              <a:stretch>
                <a:fillRect l="-34161" t="-64519" r="-12906" b="-9837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8209317" cy="10287000"/>
            <a:chOff x="0" y="0"/>
            <a:chExt cx="2994781" cy="3752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94781" cy="3752726"/>
            </a:xfrm>
            <a:custGeom>
              <a:avLst/>
              <a:gdLst/>
              <a:ahLst/>
              <a:cxnLst/>
              <a:rect r="r" b="b" t="t" l="l"/>
              <a:pathLst>
                <a:path h="3752726" w="2994781">
                  <a:moveTo>
                    <a:pt x="0" y="0"/>
                  </a:moveTo>
                  <a:lnTo>
                    <a:pt x="2994781" y="0"/>
                  </a:lnTo>
                  <a:lnTo>
                    <a:pt x="2994781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62B2B"/>
            </a:solidFill>
          </p:spPr>
        </p:sp>
      </p:grpSp>
      <p:grpSp>
        <p:nvGrpSpPr>
          <p:cNvPr name="Group 7" id="7"/>
          <p:cNvGrpSpPr/>
          <p:nvPr/>
        </p:nvGrpSpPr>
        <p:grpSpPr>
          <a:xfrm rot="5400000">
            <a:off x="1128958" y="-1892988"/>
            <a:ext cx="4605850" cy="8075855"/>
            <a:chOff x="0" y="0"/>
            <a:chExt cx="5565821" cy="97590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565821" cy="9759059"/>
            </a:xfrm>
            <a:custGeom>
              <a:avLst/>
              <a:gdLst/>
              <a:ahLst/>
              <a:cxnLst/>
              <a:rect r="r" b="b" t="t" l="l"/>
              <a:pathLst>
                <a:path h="9759059" w="5565821">
                  <a:moveTo>
                    <a:pt x="5565821" y="9759059"/>
                  </a:moveTo>
                  <a:lnTo>
                    <a:pt x="0" y="9759059"/>
                  </a:lnTo>
                  <a:lnTo>
                    <a:pt x="0" y="0"/>
                  </a:lnTo>
                  <a:lnTo>
                    <a:pt x="5565821" y="9759059"/>
                  </a:lnTo>
                  <a:close/>
                </a:path>
              </a:pathLst>
            </a:custGeom>
            <a:solidFill>
              <a:srgbClr val="FF4929"/>
            </a:solid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2649639" y="1465158"/>
            <a:ext cx="9386932" cy="8575387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8858596" y="738353"/>
            <a:ext cx="8400704" cy="675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03"/>
              </a:lnSpc>
              <a:spcBef>
                <a:spcPct val="0"/>
              </a:spcBef>
            </a:pPr>
            <a:r>
              <a:rPr lang="en-US" sz="5105">
                <a:solidFill>
                  <a:srgbClr val="FFFFFF"/>
                </a:solidFill>
                <a:latin typeface="HK Grotesk Bold"/>
              </a:rPr>
              <a:t>Ditribuição  da variável </a:t>
            </a:r>
            <a:r>
              <a:rPr lang="en-US" sz="5105">
                <a:solidFill>
                  <a:srgbClr val="FF4929"/>
                </a:solidFill>
                <a:latin typeface="HK Grotesk Bold"/>
              </a:rPr>
              <a:t>risco</a:t>
            </a:r>
            <a:r>
              <a:rPr lang="en-US" sz="5105" u="none">
                <a:solidFill>
                  <a:srgbClr val="FF4929"/>
                </a:solidFill>
                <a:latin typeface="HK Grotesk Bold"/>
              </a:rPr>
              <a:t> 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-10800000">
            <a:off x="-6574843" y="8558034"/>
            <a:ext cx="10163356" cy="9126225"/>
          </a:xfrm>
          <a:custGeom>
            <a:avLst/>
            <a:gdLst/>
            <a:ahLst/>
            <a:cxnLst/>
            <a:rect r="r" b="b" t="t" l="l"/>
            <a:pathLst>
              <a:path h="9126225" w="10163356">
                <a:moveTo>
                  <a:pt x="0" y="0"/>
                </a:moveTo>
                <a:lnTo>
                  <a:pt x="10163356" y="0"/>
                </a:lnTo>
                <a:lnTo>
                  <a:pt x="10163356" y="9126225"/>
                </a:lnTo>
                <a:lnTo>
                  <a:pt x="0" y="91262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752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230457" y="1734476"/>
            <a:ext cx="7656982" cy="410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037"/>
              </a:lnSpc>
              <a:spcBef>
                <a:spcPct val="0"/>
              </a:spcBef>
            </a:pPr>
            <a:r>
              <a:rPr lang="en-US" sz="3099">
                <a:solidFill>
                  <a:srgbClr val="FF4929"/>
                </a:solidFill>
                <a:latin typeface="HK Grotesk Bold"/>
              </a:rPr>
              <a:t>Variável risco desbalanceado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96247" y="0"/>
            <a:ext cx="4309627" cy="10474159"/>
            <a:chOff x="0" y="0"/>
            <a:chExt cx="5746169" cy="1396554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6280" t="0" r="36280" b="0"/>
            <a:stretch>
              <a:fillRect/>
            </a:stretch>
          </p:blipFill>
          <p:spPr>
            <a:xfrm flipH="false" flipV="false">
              <a:off x="0" y="0"/>
              <a:ext cx="5746169" cy="13965546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-5400000">
            <a:off x="9505892" y="-1869545"/>
            <a:ext cx="10890336" cy="9779019"/>
          </a:xfrm>
          <a:custGeom>
            <a:avLst/>
            <a:gdLst/>
            <a:ahLst/>
            <a:cxnLst/>
            <a:rect r="r" b="b" t="t" l="l"/>
            <a:pathLst>
              <a:path h="9779019" w="10890336">
                <a:moveTo>
                  <a:pt x="0" y="0"/>
                </a:moveTo>
                <a:lnTo>
                  <a:pt x="10890336" y="0"/>
                </a:lnTo>
                <a:lnTo>
                  <a:pt x="10890336" y="9779020"/>
                </a:lnTo>
                <a:lnTo>
                  <a:pt x="0" y="9779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2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151129" y="0"/>
            <a:ext cx="5599862" cy="559986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789098" y="0"/>
            <a:ext cx="7676854" cy="10287000"/>
            <a:chOff x="0" y="0"/>
            <a:chExt cx="2021888" cy="2709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21887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21887">
                  <a:moveTo>
                    <a:pt x="0" y="0"/>
                  </a:moveTo>
                  <a:lnTo>
                    <a:pt x="2021887" y="0"/>
                  </a:lnTo>
                  <a:lnTo>
                    <a:pt x="202188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9525"/>
              <a:ext cx="2021888" cy="26998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44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27862" y="1074676"/>
            <a:ext cx="9433688" cy="8048927"/>
          </a:xfrm>
          <a:custGeom>
            <a:avLst/>
            <a:gdLst/>
            <a:ahLst/>
            <a:cxnLst/>
            <a:rect r="r" b="b" t="t" l="l"/>
            <a:pathLst>
              <a:path h="8048927" w="9433688">
                <a:moveTo>
                  <a:pt x="0" y="0"/>
                </a:moveTo>
                <a:lnTo>
                  <a:pt x="9433689" y="0"/>
                </a:lnTo>
                <a:lnTo>
                  <a:pt x="9433689" y="8048927"/>
                </a:lnTo>
                <a:lnTo>
                  <a:pt x="0" y="80489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497418" y="1587928"/>
            <a:ext cx="4907285" cy="754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59"/>
              </a:lnSpc>
            </a:pPr>
            <a:r>
              <a:rPr lang="en-US" sz="4399">
                <a:solidFill>
                  <a:srgbClr val="000000"/>
                </a:solidFill>
                <a:latin typeface="HK Grotesk Bold"/>
              </a:rPr>
              <a:t>Regressão Logística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35815" y="2696488"/>
            <a:ext cx="3030491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4929"/>
                </a:solidFill>
                <a:latin typeface="HK Grotesk"/>
              </a:rPr>
              <a:t>Acurácia: 70%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35815" y="3431631"/>
            <a:ext cx="3511199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4929"/>
                </a:solidFill>
                <a:latin typeface="HK Grotesk"/>
              </a:rPr>
              <a:t>Precisão: 71,15%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DAGGYL05FO4</dc:identifier>
  <dcterms:modified xsi:type="dcterms:W3CDTF">2011-08-01T06:04:30Z</dcterms:modified>
  <cp:revision>1</cp:revision>
  <dc:title>Andressa</dc:title>
</cp:coreProperties>
</file>

<file path=docProps/thumbnail.jpeg>
</file>